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8"/>
  </p:notesMasterIdLst>
  <p:sldIdLst>
    <p:sldId id="256" r:id="rId2"/>
    <p:sldId id="257" r:id="rId3"/>
    <p:sldId id="259" r:id="rId4"/>
    <p:sldId id="262" r:id="rId5"/>
    <p:sldId id="258" r:id="rId6"/>
    <p:sldId id="274" r:id="rId7"/>
    <p:sldId id="267" r:id="rId8"/>
    <p:sldId id="272" r:id="rId9"/>
    <p:sldId id="270" r:id="rId10"/>
    <p:sldId id="269" r:id="rId11"/>
    <p:sldId id="273" r:id="rId12"/>
    <p:sldId id="271" r:id="rId13"/>
    <p:sldId id="263" r:id="rId14"/>
    <p:sldId id="266" r:id="rId15"/>
    <p:sldId id="265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1851"/>
    <a:srgbClr val="6293E8"/>
    <a:srgbClr val="0B3D29"/>
    <a:srgbClr val="DEA924"/>
    <a:srgbClr val="9B0708"/>
    <a:srgbClr val="998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1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4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6BDA3-BD13-4712-96B5-C1F21D6C8BCA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53534-E36B-4E27-B37E-F40861957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8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3534-E36B-4E27-B37E-F408619577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3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1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64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7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79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50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4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85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Informati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580" y="748998"/>
            <a:ext cx="5007220" cy="4282306"/>
          </a:xfrm>
        </p:spPr>
        <p:txBody>
          <a:bodyPr/>
          <a:lstStyle>
            <a:lvl1pPr marL="0" indent="0">
              <a:spcBef>
                <a:spcPts val="1776"/>
              </a:spcBef>
              <a:buFontTx/>
              <a:buNone/>
              <a:defRPr sz="2400" b="1">
                <a:solidFill>
                  <a:srgbClr val="0B3D29"/>
                </a:solidFill>
              </a:defRPr>
            </a:lvl1pPr>
            <a:lvl2pPr marL="0" indent="0">
              <a:buFontTx/>
              <a:buNone/>
              <a:defRPr sz="2000">
                <a:solidFill>
                  <a:srgbClr val="0B3D29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38184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(dark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580" y="748998"/>
            <a:ext cx="5007220" cy="4282306"/>
          </a:xfrm>
        </p:spPr>
        <p:txBody>
          <a:bodyPr/>
          <a:lstStyle>
            <a:lvl1pPr marL="0" indent="0">
              <a:spcBef>
                <a:spcPts val="1776"/>
              </a:spcBef>
              <a:buFontTx/>
              <a:buNone/>
              <a:defRPr sz="2400" b="1">
                <a:solidFill>
                  <a:srgbClr val="DEA924"/>
                </a:solidFill>
              </a:defRPr>
            </a:lvl1pPr>
            <a:lvl2pPr marL="0" indent="0">
              <a:buFontTx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7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0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5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6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9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0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A070E1-9DC5-4CA5-B00E-838924D43F9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8B3A-AF30-4361-8A95-0AAD22AE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5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658" r:id="rId19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sus.edu/cascade/training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Faculty to use Cascade CMS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Joey Peterson</a:t>
            </a:r>
          </a:p>
          <a:p>
            <a:r>
              <a:rPr lang="en-US" sz="1800" dirty="0"/>
              <a:t>Web Developer </a:t>
            </a:r>
          </a:p>
          <a:p>
            <a:r>
              <a:rPr lang="en-US" sz="1800" dirty="0"/>
              <a:t>Joey.Peterson@csus.edu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0CFF-7B36-40C0-902F-860F8C92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Data Definition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19E423-831E-4A9E-9C0D-A8278B4852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375" y="2056093"/>
            <a:ext cx="4038600" cy="41857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C2303-C66B-45BD-B7BB-A87E0CAC8B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B76F33-51B0-4EEC-B5CA-146CCF5BF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454" y="1448792"/>
            <a:ext cx="4482092" cy="44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8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434B-E340-4CE0-95CF-950836B0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6D0EC-407B-49EF-92A9-53CDD26EB2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F0E7A-3366-4507-B62E-28D91B9AD5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29FC7-5957-4492-A2B9-C92A8AF9C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0" y="90311"/>
            <a:ext cx="8108605" cy="66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9824-700C-4D28-9B25-9542E48E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6E16BBB-C533-4532-8D99-488508900E5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A9D225-3BC6-4A7F-BD26-772C98FCD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Faculty sites are highlighted in search via Cascade XML Block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5AC0E18-9218-4EE8-884B-816EA531A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7"/>
          <a:stretch/>
        </p:blipFill>
        <p:spPr>
          <a:xfrm>
            <a:off x="457200" y="529120"/>
            <a:ext cx="8136607" cy="3636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D4F085-4DDD-43A5-8AB4-3C077B195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90"/>
          <a:stretch/>
        </p:blipFill>
        <p:spPr>
          <a:xfrm>
            <a:off x="1069799" y="1419177"/>
            <a:ext cx="4713111" cy="27464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1FA3A4-CAD3-4418-8FFE-86B1A5890044}"/>
              </a:ext>
            </a:extLst>
          </p:cNvPr>
          <p:cNvSpPr/>
          <p:nvPr/>
        </p:nvSpPr>
        <p:spPr>
          <a:xfrm>
            <a:off x="5782910" y="2829959"/>
            <a:ext cx="2469268" cy="1004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2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8E8B-9011-4196-A7AB-A05368EF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F49F9-38BF-47A5-A1CC-317A75A2E9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with the same group that provides LMS support</a:t>
            </a:r>
          </a:p>
          <a:p>
            <a:r>
              <a:rPr lang="en-US" dirty="0"/>
              <a:t>Faculty member comes with documents, images, and other media</a:t>
            </a:r>
          </a:p>
          <a:p>
            <a:r>
              <a:rPr lang="en-US" dirty="0"/>
              <a:t>Website complete by the end of the training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23A53-F55C-47FB-B630-3E785EB2CA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0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D51C-E016-44F3-A784-C372F3D2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C847F-E89B-403D-A138-D5184BC989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Cascade Overview</a:t>
            </a:r>
          </a:p>
          <a:p>
            <a:r>
              <a:rPr lang="en-US" dirty="0"/>
              <a:t>Accessibility importance</a:t>
            </a:r>
          </a:p>
          <a:p>
            <a:r>
              <a:rPr lang="en-US" dirty="0"/>
              <a:t>Hands-on demo</a:t>
            </a:r>
          </a:p>
          <a:p>
            <a:r>
              <a:rPr lang="en-US" dirty="0"/>
              <a:t>90 minute training </a:t>
            </a:r>
            <a:br>
              <a:rPr lang="en-US" dirty="0"/>
            </a:br>
            <a:r>
              <a:rPr lang="en-US" dirty="0"/>
              <a:t>(or less depending on group)</a:t>
            </a:r>
          </a:p>
          <a:p>
            <a:r>
              <a:rPr lang="en-US" dirty="0"/>
              <a:t>Offered Monthly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CF1B0-72D8-40A6-8D7D-9C1D047621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71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136B-5D07-432E-AAD4-7010911C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BCE06-8A93-4225-9201-72C0ACD9B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710433" cy="4195763"/>
          </a:xfrm>
        </p:spPr>
        <p:txBody>
          <a:bodyPr>
            <a:normAutofit/>
          </a:bodyPr>
          <a:lstStyle/>
          <a:p>
            <a:r>
              <a:rPr lang="en-US" dirty="0"/>
              <a:t>24/7 Help</a:t>
            </a:r>
          </a:p>
          <a:p>
            <a:r>
              <a:rPr lang="en-US" dirty="0"/>
              <a:t>View different blocks </a:t>
            </a:r>
          </a:p>
          <a:p>
            <a:r>
              <a:rPr lang="en-US" dirty="0"/>
              <a:t>“Advanced” features</a:t>
            </a:r>
          </a:p>
          <a:p>
            <a:r>
              <a:rPr lang="en-US" dirty="0"/>
              <a:t>Step by Step Guide</a:t>
            </a:r>
          </a:p>
          <a:p>
            <a:endParaRPr lang="en-US" sz="1500" dirty="0">
              <a:hlinkClick r:id="rId2"/>
            </a:endParaRPr>
          </a:p>
          <a:p>
            <a:endParaRPr lang="en-US" sz="1500" dirty="0">
              <a:hlinkClick r:id="rId2"/>
            </a:endParaRPr>
          </a:p>
          <a:p>
            <a:endParaRPr lang="en-US" sz="1500" dirty="0">
              <a:hlinkClick r:id="rId2"/>
            </a:endParaRPr>
          </a:p>
          <a:p>
            <a:endParaRPr lang="en-US" sz="1500" dirty="0">
              <a:hlinkClick r:id="rId2"/>
            </a:endParaRPr>
          </a:p>
          <a:p>
            <a:endParaRPr lang="en-US" sz="1500" dirty="0">
              <a:hlinkClick r:id="rId2"/>
            </a:endParaRPr>
          </a:p>
          <a:p>
            <a:pPr marL="0" indent="0">
              <a:buNone/>
            </a:pPr>
            <a:r>
              <a:rPr lang="en-US" sz="1500" dirty="0">
                <a:hlinkClick r:id="rId2"/>
              </a:rPr>
              <a:t>Site: http://csus.edu/cascade/training/</a:t>
            </a:r>
            <a:endParaRPr lang="en-US" sz="15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B59BF-18BF-48BE-8FC8-0D4C286CF6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3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8471-9CA1-4E7A-9156-9118BE75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188683-CA90-4B44-89AC-78C5ABB7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Joey Peterson</a:t>
            </a:r>
            <a:br>
              <a:rPr lang="en-US" dirty="0"/>
            </a:br>
            <a:r>
              <a:rPr lang="en-US" dirty="0"/>
              <a:t>Web Developer </a:t>
            </a:r>
            <a:br>
              <a:rPr lang="en-US" dirty="0"/>
            </a:br>
            <a:r>
              <a:rPr lang="en-US" dirty="0"/>
              <a:t>Joey.Peterson@csus.edu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544A5-BA4B-44C6-90CE-107AE03C2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1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112850-E457-4B25-8839-1CC0D7D5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Information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920BD95-C79C-4824-96DC-67C373E905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0050" y="1853248"/>
            <a:ext cx="3971925" cy="264730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B5A32-AF80-45F9-8DE1-6C42164529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30,000+ Students</a:t>
            </a:r>
          </a:p>
          <a:p>
            <a:r>
              <a:rPr lang="en-US" dirty="0"/>
              <a:t>1,000+ Faculty</a:t>
            </a:r>
          </a:p>
          <a:p>
            <a:r>
              <a:rPr lang="en-US" dirty="0"/>
              <a:t>800+ Cascade CMS Users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5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431C88-6D72-426C-BA87-5F7B195197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253523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Faculty are good at a lot of things….</a:t>
            </a:r>
            <a:br>
              <a:rPr lang="en-US" dirty="0"/>
            </a:br>
            <a:r>
              <a:rPr lang="en-US" dirty="0"/>
              <a:t>Just not web design!</a:t>
            </a:r>
          </a:p>
        </p:txBody>
      </p:sp>
    </p:spTree>
    <p:extLst>
      <p:ext uri="{BB962C8B-B14F-4D97-AF65-F5344CB8AC3E}">
        <p14:creationId xmlns:p14="http://schemas.microsoft.com/office/powerpoint/2010/main" val="199565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9F479-B707-467D-8B98-4BBE4358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CF1CD-D530-4037-8B4D-8A1E4FC49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E94BE-9F8A-47D5-83AF-EB2BA07AD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5" y="1075065"/>
            <a:ext cx="8523111" cy="45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3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0B83-5658-4D1C-9883-D94F5359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4A2E4-30E7-4792-8850-E369F4F10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701" y="4809067"/>
            <a:ext cx="2367056" cy="14472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8CFE6-1279-4911-A688-0E547A5CD3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Accessible </a:t>
            </a:r>
          </a:p>
          <a:p>
            <a:r>
              <a:rPr lang="en-US" dirty="0"/>
              <a:t>Follows Campus Identity Guide</a:t>
            </a:r>
          </a:p>
          <a:p>
            <a:r>
              <a:rPr lang="en-US" dirty="0"/>
              <a:t>Maintainability  </a:t>
            </a:r>
          </a:p>
          <a:p>
            <a:r>
              <a:rPr lang="en-US" dirty="0"/>
              <a:t>Searchable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0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A4E5-1EB0-41D2-A597-6E35AE3E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E74B9-CB3C-4521-B468-76A944652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700" y="4470400"/>
            <a:ext cx="3298113" cy="1785939"/>
          </a:xfrm>
        </p:spPr>
        <p:txBody>
          <a:bodyPr>
            <a:normAutofit/>
          </a:bodyPr>
          <a:lstStyle/>
          <a:p>
            <a:r>
              <a:rPr lang="en-US" sz="1000" dirty="0"/>
              <a:t>Source: https://www.xkcd.com/773/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49077-EF01-4556-A81A-F8153E6AAA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Shared header/footer</a:t>
            </a:r>
          </a:p>
          <a:p>
            <a:r>
              <a:rPr lang="en-US" dirty="0"/>
              <a:t>Shared CSS/JS libraries </a:t>
            </a:r>
          </a:p>
          <a:p>
            <a:r>
              <a:rPr lang="en-US" dirty="0"/>
              <a:t>Shared template</a:t>
            </a:r>
          </a:p>
          <a:p>
            <a:r>
              <a:rPr lang="en-US" dirty="0"/>
              <a:t>Data definition to make it simple for faculty to highlight common information </a:t>
            </a:r>
          </a:p>
          <a:p>
            <a:r>
              <a:rPr lang="en-US" dirty="0"/>
              <a:t>Backups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http://imgs.xkcd.com/comics/university_website.png">
            <a:extLst>
              <a:ext uri="{FF2B5EF4-FFF2-40B4-BE49-F238E27FC236}">
                <a16:creationId xmlns:a16="http://schemas.microsoft.com/office/drawing/2014/main" id="{BC9F7B53-92A2-4682-97C9-B86CF46F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0" y="2056093"/>
            <a:ext cx="3455397" cy="241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1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03BF2-74F0-4F37-88FF-55CBCA53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53DE0A-B4BF-4818-B120-B4606B61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3CA2D8-FDC0-4BF3-8902-532FFD9A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905"/>
            <a:ext cx="9144000" cy="29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54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03BF2-74F0-4F37-88FF-55CBCA53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53DE0A-B4BF-4818-B120-B4606B61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80BC15-D9BE-4AEF-A726-3C3205F3B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438"/>
            <a:ext cx="9144000" cy="43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5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4A880-4E99-4E9B-AADB-7DEE9822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Content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27CD7E-33C7-4BAA-A702-200DB7572B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514" y="1512270"/>
            <a:ext cx="2716725" cy="247270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919F4-1AF0-4830-AAFD-3E5A253CDE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Only option is to </a:t>
            </a:r>
          </a:p>
          <a:p>
            <a:pPr lvl="1"/>
            <a:r>
              <a:rPr lang="en-US" dirty="0"/>
              <a:t>Add file</a:t>
            </a:r>
          </a:p>
          <a:p>
            <a:pPr lvl="1"/>
            <a:r>
              <a:rPr lang="en-US" dirty="0"/>
              <a:t>Add folder</a:t>
            </a:r>
          </a:p>
          <a:p>
            <a:pPr lvl="1"/>
            <a:r>
              <a:rPr lang="en-US" dirty="0"/>
              <a:t>Create secondary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73242-A577-4215-8686-ED80B3ECF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4" y="2700337"/>
            <a:ext cx="29051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704</TotalTime>
  <Words>183</Words>
  <Application>Microsoft Office PowerPoint</Application>
  <PresentationFormat>On-screen Show (4:3)</PresentationFormat>
  <Paragraphs>53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Getting Faculty to use Cascade CMS</vt:lpstr>
      <vt:lpstr>Campus Information</vt:lpstr>
      <vt:lpstr>Faculty are good at a lot of things…. Just not web design!</vt:lpstr>
      <vt:lpstr>example</vt:lpstr>
      <vt:lpstr>Website Requirements</vt:lpstr>
      <vt:lpstr>Solution</vt:lpstr>
      <vt:lpstr>PowerPoint Presentation</vt:lpstr>
      <vt:lpstr>PowerPoint Presentation</vt:lpstr>
      <vt:lpstr>Adding Content</vt:lpstr>
      <vt:lpstr>Homepage Data Definition</vt:lpstr>
      <vt:lpstr>PowerPoint Presentation</vt:lpstr>
      <vt:lpstr>Search</vt:lpstr>
      <vt:lpstr>Individual Training</vt:lpstr>
      <vt:lpstr>Workshop</vt:lpstr>
      <vt:lpstr>Training Site</vt:lpstr>
      <vt:lpstr>PowerPoint Presentation</vt:lpstr>
    </vt:vector>
  </TitlesOfParts>
  <Company>Page Design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Peterson, Joey</cp:lastModifiedBy>
  <cp:revision>40</cp:revision>
  <dcterms:created xsi:type="dcterms:W3CDTF">2015-02-04T23:49:06Z</dcterms:created>
  <dcterms:modified xsi:type="dcterms:W3CDTF">2017-10-25T20:20:55Z</dcterms:modified>
</cp:coreProperties>
</file>