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222222"/>
        </a:solidFill>
      </p:bgPr>
    </p:bg>
    <p:spTree>
      <p:nvGrpSpPr>
        <p:cNvPr id="1" name=""/>
        <p:cNvGrpSpPr/>
        <p:nvPr/>
      </p:nvGrpSpPr>
      <p:grpSpPr>
        <a:xfrm>
          <a:off x="0" y="0"/>
          <a:ext cx="0" cy="0"/>
          <a:chOff x="0" y="0"/>
          <a:chExt cx="0" cy="0"/>
        </a:xfrm>
      </p:grpSpPr>
      <p:sp>
        <p:nvSpPr>
          <p:cNvPr id="10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1" name="Image"/>
          <p:cNvSpPr/>
          <p:nvPr>
            <p:ph type="pic" sz="half" idx="13"/>
          </p:nvPr>
        </p:nvSpPr>
        <p:spPr>
          <a:xfrm>
            <a:off x="6503154" y="0"/>
            <a:ext cx="6502401" cy="4864100"/>
          </a:xfrm>
          <a:prstGeom prst="rect">
            <a:avLst/>
          </a:prstGeom>
        </p:spPr>
        <p:txBody>
          <a:bodyPr lIns="91439" tIns="45719" rIns="91439" bIns="45719">
            <a:noAutofit/>
          </a:bodyPr>
          <a:lstStyle/>
          <a:p>
            <a:pPr/>
          </a:p>
        </p:txBody>
      </p:sp>
      <p:sp>
        <p:nvSpPr>
          <p:cNvPr id="112" name="Image"/>
          <p:cNvSpPr/>
          <p:nvPr>
            <p:ph type="pic" sz="half" idx="14"/>
          </p:nvPr>
        </p:nvSpPr>
        <p:spPr>
          <a:xfrm>
            <a:off x="6502400" y="4902200"/>
            <a:ext cx="6502400" cy="4864100"/>
          </a:xfrm>
          <a:prstGeom prst="rect">
            <a:avLst/>
          </a:prstGeom>
        </p:spPr>
        <p:txBody>
          <a:bodyPr lIns="91439" tIns="45719" rIns="91439" bIns="45719">
            <a:noAutofit/>
          </a:bodyPr>
          <a:lstStyle/>
          <a:p>
            <a:pPr/>
          </a:p>
        </p:txBody>
      </p:sp>
      <p:sp>
        <p:nvSpPr>
          <p:cNvPr id="113" name="Image"/>
          <p:cNvSpPr/>
          <p:nvPr>
            <p:ph type="pic" idx="15"/>
          </p:nvPr>
        </p:nvSpPr>
        <p:spPr>
          <a:xfrm>
            <a:off x="0" y="0"/>
            <a:ext cx="6468534" cy="9753600"/>
          </a:xfrm>
          <a:prstGeom prst="rect">
            <a:avLst/>
          </a:prstGeom>
        </p:spPr>
        <p:txBody>
          <a:bodyPr lIns="91439" tIns="45719" rIns="91439" bIns="45719">
            <a:noAutofit/>
          </a:bodyPr>
          <a:lstStyle/>
          <a:p>
            <a:pP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solidFill>
          <a:srgbClr val="222222"/>
        </a:solidFill>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122" name="Type a quote here."/>
          <p:cNvSpPr txBox="1"/>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23" name="Johnny Appleseed"/>
          <p:cNvSpPr txBox="1"/>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pPr/>
            <a:r>
              <a:t>Johnny Appleseed</a:t>
            </a:r>
          </a:p>
        </p:txBody>
      </p:sp>
      <p:sp>
        <p:nvSpPr>
          <p:cNvPr id="124" name="Text"/>
          <p:cNvSpPr txBox="1"/>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2" name="Type a quote here."/>
          <p:cNvSpPr txBox="1"/>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33" name="Image"/>
          <p:cNvSpPr/>
          <p:nvPr>
            <p:ph type="pic" idx="14"/>
          </p:nvPr>
        </p:nvSpPr>
        <p:spPr>
          <a:xfrm>
            <a:off x="0" y="0"/>
            <a:ext cx="5486400" cy="9753600"/>
          </a:xfrm>
          <a:prstGeom prst="rect">
            <a:avLst/>
          </a:prstGeom>
        </p:spPr>
        <p:txBody>
          <a:bodyPr lIns="91439" tIns="45719" rIns="91439" bIns="45719">
            <a:noAutofit/>
          </a:bodyPr>
          <a:lstStyle/>
          <a:p>
            <a:pPr/>
          </a:p>
        </p:txBody>
      </p:sp>
      <p:sp>
        <p:nvSpPr>
          <p:cNvPr id="134" name="Johnny Appleseed"/>
          <p:cNvSpPr txBox="1"/>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pPr/>
            <a:r>
              <a:t>Johnny Appleseed</a:t>
            </a: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Blank Alt">
    <p:spTree>
      <p:nvGrpSpPr>
        <p:cNvPr id="1" name=""/>
        <p:cNvGrpSpPr/>
        <p:nvPr/>
      </p:nvGrpSpPr>
      <p:grpSpPr>
        <a:xfrm>
          <a:off x="0" y="0"/>
          <a:ext cx="0" cy="0"/>
          <a:chOff x="0" y="0"/>
          <a:chExt cx="0" cy="0"/>
        </a:xfrm>
      </p:grpSpPr>
      <p:sp>
        <p:nvSpPr>
          <p:cNvPr id="1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23" name="Line"/>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2161859" y="4191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solidFill>
          <a:srgbClr val="222222"/>
        </a:solidFill>
      </p:bgPr>
    </p:bg>
    <p:spTree>
      <p:nvGrpSpPr>
        <p:cNvPr id="1" name=""/>
        <p:cNvGrpSpPr/>
        <p:nvPr/>
      </p:nvGrpSpPr>
      <p:grpSpPr>
        <a:xfrm>
          <a:off x="0" y="0"/>
          <a:ext cx="0" cy="0"/>
          <a:chOff x="0" y="0"/>
          <a:chExt cx="0" cy="0"/>
        </a:xfrm>
      </p:grpSpPr>
      <p:sp>
        <p:nvSpPr>
          <p:cNvPr id="43" name="Title Text"/>
          <p:cNvSpPr txBox="1"/>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Image"/>
          <p:cNvSpPr/>
          <p:nvPr>
            <p:ph type="pic" idx="13"/>
          </p:nvPr>
        </p:nvSpPr>
        <p:spPr>
          <a:xfrm>
            <a:off x="0" y="0"/>
            <a:ext cx="5486400" cy="9753600"/>
          </a:xfrm>
          <a:prstGeom prst="rect">
            <a:avLst/>
          </a:prstGeom>
        </p:spPr>
        <p:txBody>
          <a:bodyPr lIns="91439" tIns="45719" rIns="91439" bIns="45719">
            <a:noAutofit/>
          </a:bodyPr>
          <a:lstStyle/>
          <a:p>
            <a:pPr/>
          </a:p>
        </p:txBody>
      </p:sp>
      <p:sp>
        <p:nvSpPr>
          <p:cNvPr id="53" name="Title Text"/>
          <p:cNvSpPr txBox="1"/>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Body Level One…"/>
          <p:cNvSpPr txBox="1"/>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7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Alt">
    <p:spTree>
      <p:nvGrpSpPr>
        <p:cNvPr id="1" name=""/>
        <p:cNvGrpSpPr/>
        <p:nvPr/>
      </p:nvGrpSpPr>
      <p:grpSpPr>
        <a:xfrm>
          <a:off x="0" y="0"/>
          <a:ext cx="0" cy="0"/>
          <a:chOff x="0" y="0"/>
          <a:chExt cx="0" cy="0"/>
        </a:xfrm>
      </p:grpSpPr>
      <p:sp>
        <p:nvSpPr>
          <p:cNvPr id="8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2" name="Title Text"/>
          <p:cNvSpPr txBox="1"/>
          <p:nvPr>
            <p:ph type="title"/>
          </p:nvPr>
        </p:nvSpPr>
        <p:spPr>
          <a:prstGeom prst="rect">
            <a:avLst/>
          </a:prstGeom>
        </p:spPr>
        <p:txBody>
          <a:bodyPr/>
          <a:lstStyle/>
          <a:p>
            <a:pPr/>
            <a:r>
              <a:t>Title Text</a:t>
            </a:r>
          </a:p>
        </p:txBody>
      </p:sp>
      <p:sp>
        <p:nvSpPr>
          <p:cNvPr id="8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2" name="Image"/>
          <p:cNvSpPr/>
          <p:nvPr>
            <p:ph type="pic" sz="half" idx="14"/>
          </p:nvPr>
        </p:nvSpPr>
        <p:spPr>
          <a:xfrm>
            <a:off x="7112000" y="1536700"/>
            <a:ext cx="5486400" cy="7797800"/>
          </a:xfrm>
          <a:prstGeom prst="rect">
            <a:avLst/>
          </a:prstGeom>
        </p:spPr>
        <p:txBody>
          <a:bodyPr lIns="91439" tIns="45719" rIns="91439" bIns="45719">
            <a:noAutofit/>
          </a:bodyPr>
          <a:lstStyle/>
          <a:p>
            <a:pPr/>
          </a:p>
        </p:txBody>
      </p:sp>
      <p:sp>
        <p:nvSpPr>
          <p:cNvPr id="93" name="Title Text"/>
          <p:cNvSpPr txBox="1"/>
          <p:nvPr>
            <p:ph type="title"/>
          </p:nvPr>
        </p:nvSpPr>
        <p:spPr>
          <a:xfrm>
            <a:off x="406400" y="1536700"/>
            <a:ext cx="6299200" cy="723900"/>
          </a:xfrm>
          <a:prstGeom prst="rect">
            <a:avLst/>
          </a:prstGeom>
        </p:spPr>
        <p:txBody>
          <a:bodyPr/>
          <a:lstStyle/>
          <a:p>
            <a:pPr/>
            <a:r>
              <a:t>Title Text</a:t>
            </a:r>
          </a:p>
        </p:txBody>
      </p:sp>
      <p:sp>
        <p:nvSpPr>
          <p:cNvPr id="94" name="Body Level One…"/>
          <p:cNvSpPr txBox="1"/>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Body Level One…"/>
          <p:cNvSpPr txBox="1"/>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 Id="rId3" Type="http://schemas.openxmlformats.org/officeDocument/2006/relationships/hyperlink" Target="https://unkwebservices.freshdesk.com/support/home" TargetMode="Externa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webbtm@unk.edu"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hyperlink" Target="https://www.w3.org/WAI/ER/tools/" TargetMode="Externa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accessibility.png" descr="accessibility.png"/>
          <p:cNvPicPr>
            <a:picLocks noChangeAspect="1"/>
          </p:cNvPicPr>
          <p:nvPr>
            <p:ph type="pic" idx="13"/>
          </p:nvPr>
        </p:nvPicPr>
        <p:blipFill>
          <a:blip r:embed="rId2">
            <a:extLst/>
          </a:blip>
          <a:srcRect l="35761" t="0" r="35761" b="0"/>
          <a:stretch>
            <a:fillRect/>
          </a:stretch>
        </p:blipFill>
        <p:spPr>
          <a:prstGeom prst="rect">
            <a:avLst/>
          </a:prstGeom>
        </p:spPr>
      </p:pic>
      <p:sp>
        <p:nvSpPr>
          <p:cNvPr id="167" name="how to make your site accessible &amp; maintain it"/>
          <p:cNvSpPr txBox="1"/>
          <p:nvPr>
            <p:ph type="title"/>
          </p:nvPr>
        </p:nvSpPr>
        <p:spPr>
          <a:xfrm>
            <a:off x="5892800" y="6426200"/>
            <a:ext cx="6705600" cy="2717800"/>
          </a:xfrm>
          <a:prstGeom prst="rect">
            <a:avLst/>
          </a:prstGeom>
        </p:spPr>
        <p:txBody>
          <a:bodyPr/>
          <a:lstStyle>
            <a:lvl1pPr defTabSz="233679">
              <a:defRPr sz="6800"/>
            </a:lvl1pPr>
          </a:lstStyle>
          <a:p>
            <a:pPr/>
            <a:r>
              <a:t>how to make your site accessible &amp; maintain it</a:t>
            </a:r>
          </a:p>
        </p:txBody>
      </p:sp>
      <p:sp>
        <p:nvSpPr>
          <p:cNvPr id="168" name="accessibility"/>
          <p:cNvSpPr txBox="1"/>
          <p:nvPr>
            <p:ph type="body" sz="quarter" idx="1"/>
          </p:nvPr>
        </p:nvSpPr>
        <p:spPr>
          <a:prstGeom prst="rect">
            <a:avLst/>
          </a:prstGeom>
        </p:spPr>
        <p:txBody>
          <a:bodyPr/>
          <a:lstStyle>
            <a:lvl1pPr>
              <a:defRPr>
                <a:solidFill>
                  <a:srgbClr val="FFFFFF"/>
                </a:solidFill>
              </a:defRPr>
            </a:lvl1pPr>
          </a:lstStyle>
          <a:p>
            <a:pPr/>
            <a:r>
              <a:t>accessibility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9" name="Accessibility Software / Tools"/>
          <p:cNvSpPr txBox="1"/>
          <p:nvPr>
            <p:ph type="body" idx="13"/>
          </p:nvPr>
        </p:nvSpPr>
        <p:spPr>
          <a:prstGeom prst="rect">
            <a:avLst/>
          </a:prstGeom>
        </p:spPr>
        <p:txBody>
          <a:bodyPr/>
          <a:lstStyle/>
          <a:p>
            <a:pPr/>
            <a:r>
              <a:t>Accessibility Software / Tools</a:t>
            </a:r>
          </a:p>
        </p:txBody>
      </p:sp>
      <p:sp>
        <p:nvSpPr>
          <p:cNvPr id="200" name="Siteimprove"/>
          <p:cNvSpPr txBox="1"/>
          <p:nvPr>
            <p:ph type="title"/>
          </p:nvPr>
        </p:nvSpPr>
        <p:spPr>
          <a:prstGeom prst="rect">
            <a:avLst/>
          </a:prstGeom>
        </p:spPr>
        <p:txBody>
          <a:bodyPr/>
          <a:lstStyle>
            <a:lvl1pPr defTabSz="467359">
              <a:spcBef>
                <a:spcPts val="2200"/>
              </a:spcBef>
              <a:defRPr sz="4800"/>
            </a:lvl1pPr>
          </a:lstStyle>
          <a:p>
            <a:pPr/>
            <a:r>
              <a:t>Siteimprove</a:t>
            </a:r>
          </a:p>
        </p:txBody>
      </p:sp>
      <p:sp>
        <p:nvSpPr>
          <p:cNvPr id="201" name="It divides issues by type (technical, content editor, etc.).…"/>
          <p:cNvSpPr txBox="1"/>
          <p:nvPr>
            <p:ph type="body" idx="1"/>
          </p:nvPr>
        </p:nvSpPr>
        <p:spPr>
          <a:xfrm>
            <a:off x="406400" y="2743200"/>
            <a:ext cx="11980168" cy="6108700"/>
          </a:xfrm>
          <a:prstGeom prst="rect">
            <a:avLst/>
          </a:prstGeom>
        </p:spPr>
        <p:txBody>
          <a:bodyPr/>
          <a:lstStyle/>
          <a:p>
            <a:pPr/>
            <a:r>
              <a:t>It divides issues by type (technical, content editor, etc.). </a:t>
            </a:r>
          </a:p>
          <a:p>
            <a:pPr/>
            <a:r>
              <a:t>Setup groups based off of website directory. So we have folders for academic departments like Biology and Chemistry. So we can work through issues by department. </a:t>
            </a:r>
          </a:p>
          <a:p>
            <a:pPr/>
            <a:r>
              <a:t>This also helps us in regards to maintenance because we can see who our worst offenders are for accessibility issues.</a:t>
            </a:r>
          </a:p>
          <a:p>
            <a:pPr/>
            <a:r>
              <a:t>We can look at and fix issues by importance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Accessibility Software / Tools"/>
          <p:cNvSpPr txBox="1"/>
          <p:nvPr>
            <p:ph type="body" idx="13"/>
          </p:nvPr>
        </p:nvSpPr>
        <p:spPr>
          <a:prstGeom prst="rect">
            <a:avLst/>
          </a:prstGeom>
        </p:spPr>
        <p:txBody>
          <a:bodyPr/>
          <a:lstStyle/>
          <a:p>
            <a:pPr/>
            <a:r>
              <a:t>Accessibility Software / Tools</a:t>
            </a:r>
          </a:p>
        </p:txBody>
      </p:sp>
      <p:sp>
        <p:nvSpPr>
          <p:cNvPr id="204" name="Siteimprove"/>
          <p:cNvSpPr txBox="1"/>
          <p:nvPr>
            <p:ph type="title"/>
          </p:nvPr>
        </p:nvSpPr>
        <p:spPr>
          <a:prstGeom prst="rect">
            <a:avLst/>
          </a:prstGeom>
        </p:spPr>
        <p:txBody>
          <a:bodyPr/>
          <a:lstStyle>
            <a:lvl1pPr defTabSz="467359">
              <a:spcBef>
                <a:spcPts val="2200"/>
              </a:spcBef>
              <a:defRPr sz="4800"/>
            </a:lvl1pPr>
          </a:lstStyle>
          <a:p>
            <a:pPr/>
            <a:r>
              <a:t>Siteimprove</a:t>
            </a:r>
          </a:p>
        </p:txBody>
      </p:sp>
      <p:sp>
        <p:nvSpPr>
          <p:cNvPr id="205" name="Siteimprove also helps you learn and teaches about accessibility. It isn’t just a tool that tells you what to fix. They offer free training material and certifications for accessibility as well as other areas."/>
          <p:cNvSpPr txBox="1"/>
          <p:nvPr>
            <p:ph type="body" idx="1"/>
          </p:nvPr>
        </p:nvSpPr>
        <p:spPr>
          <a:prstGeom prst="rect">
            <a:avLst/>
          </a:prstGeom>
        </p:spPr>
        <p:txBody>
          <a:bodyPr/>
          <a:lstStyle>
            <a:lvl1pPr marL="0" indent="0">
              <a:buClrTx/>
              <a:buSzTx/>
              <a:buFontTx/>
              <a:buNone/>
            </a:lvl1pPr>
          </a:lstStyle>
          <a:p>
            <a:pPr/>
            <a:r>
              <a:t>Siteimprove also helps you learn and teaches about accessibility. It isn’t just a tool that tells you what to fix. They offer free training material and certifications for accessibility as well as other areas.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Accessibility software / tools"/>
          <p:cNvSpPr txBox="1"/>
          <p:nvPr>
            <p:ph type="body" idx="13"/>
          </p:nvPr>
        </p:nvSpPr>
        <p:spPr>
          <a:prstGeom prst="rect">
            <a:avLst/>
          </a:prstGeom>
        </p:spPr>
        <p:txBody>
          <a:bodyPr/>
          <a:lstStyle/>
          <a:p>
            <a:pPr/>
            <a:r>
              <a:t>Accessibility software / tools</a:t>
            </a:r>
          </a:p>
        </p:txBody>
      </p:sp>
      <p:sp>
        <p:nvSpPr>
          <p:cNvPr id="208" name="Siteimprove plugin"/>
          <p:cNvSpPr txBox="1"/>
          <p:nvPr>
            <p:ph type="title"/>
          </p:nvPr>
        </p:nvSpPr>
        <p:spPr>
          <a:prstGeom prst="rect">
            <a:avLst/>
          </a:prstGeom>
        </p:spPr>
        <p:txBody>
          <a:bodyPr/>
          <a:lstStyle>
            <a:lvl1pPr defTabSz="467359">
              <a:spcBef>
                <a:spcPts val="2200"/>
              </a:spcBef>
              <a:defRPr sz="4800"/>
            </a:lvl1pPr>
          </a:lstStyle>
          <a:p>
            <a:pPr/>
            <a:r>
              <a:t>Siteimprove plugin</a:t>
            </a:r>
          </a:p>
        </p:txBody>
      </p:sp>
      <p:sp>
        <p:nvSpPr>
          <p:cNvPr id="209" name="Siteimprove has a free plugin for Google Chrome that allows you to check individual pages for accessibility issues.…"/>
          <p:cNvSpPr txBox="1"/>
          <p:nvPr>
            <p:ph type="body" idx="1"/>
          </p:nvPr>
        </p:nvSpPr>
        <p:spPr>
          <a:prstGeom prst="rect">
            <a:avLst/>
          </a:prstGeom>
        </p:spPr>
        <p:txBody>
          <a:bodyPr/>
          <a:lstStyle/>
          <a:p>
            <a:pPr/>
            <a:r>
              <a:t>Siteimprove has a free plugin for Google Chrome that allows you to check individual pages for accessibility issues. </a:t>
            </a:r>
          </a:p>
          <a:p>
            <a:pPr/>
            <a:r>
              <a:t>Similar to other free systems but it is built into Chrome and the reporting is really easy to understand. </a:t>
            </a:r>
          </a:p>
          <a:p>
            <a:pPr/>
            <a:r>
              <a:t>So if you can’t afford to purchase Siteimprove this plugin might be your solution for accessibility checking.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How we are working through our accessibility issues"/>
          <p:cNvSpPr txBox="1"/>
          <p:nvPr>
            <p:ph type="title"/>
          </p:nvPr>
        </p:nvSpPr>
        <p:spPr>
          <a:prstGeom prst="rect">
            <a:avLst/>
          </a:prstGeom>
        </p:spPr>
        <p:txBody>
          <a:bodyPr/>
          <a:lstStyle>
            <a:lvl1pPr defTabSz="467359">
              <a:spcBef>
                <a:spcPts val="2200"/>
              </a:spcBef>
              <a:defRPr sz="4800"/>
            </a:lvl1pPr>
          </a:lstStyle>
          <a:p>
            <a:pPr/>
            <a:r>
              <a:t>How we are working through our accessibility issues</a:t>
            </a:r>
          </a:p>
        </p:txBody>
      </p:sp>
      <p:sp>
        <p:nvSpPr>
          <p:cNvPr id="212" name="Started working through based on issue priority or importance. Siteimprove breaks down issues in to 3 areas (error, warning, needs review) under each WICAG level.…"/>
          <p:cNvSpPr txBox="1"/>
          <p:nvPr>
            <p:ph type="body" idx="1"/>
          </p:nvPr>
        </p:nvSpPr>
        <p:spPr>
          <a:prstGeom prst="rect">
            <a:avLst/>
          </a:prstGeom>
        </p:spPr>
        <p:txBody>
          <a:bodyPr/>
          <a:lstStyle/>
          <a:p>
            <a:pPr marL="382270" indent="-382270" defTabSz="502412">
              <a:spcBef>
                <a:spcPts val="2400"/>
              </a:spcBef>
              <a:defRPr sz="2924"/>
            </a:pPr>
            <a:r>
              <a:t>Started working through based on issue priority or importance. Siteimprove breaks down issues in to 3 areas (error, warning, needs review) under each WICAG level. </a:t>
            </a:r>
          </a:p>
          <a:p>
            <a:pPr marL="382270" indent="-382270" defTabSz="502412">
              <a:spcBef>
                <a:spcPts val="2400"/>
              </a:spcBef>
              <a:defRPr sz="2924"/>
            </a:pPr>
            <a:r>
              <a:t>Goal to finish all WICAG A and AA errors by January 2018. </a:t>
            </a:r>
          </a:p>
          <a:p>
            <a:pPr marL="382270" indent="-382270" defTabSz="502412">
              <a:spcBef>
                <a:spcPts val="2400"/>
              </a:spcBef>
              <a:defRPr sz="2924"/>
            </a:pPr>
            <a:r>
              <a:t>Set aside a day a week to work on WICAG A and AA errors. Siteimprove gives you great monitoring of your progress and really helps you feel like you are making progress.</a:t>
            </a:r>
          </a:p>
          <a:p>
            <a:pPr marL="382270" indent="-382270" defTabSz="502412">
              <a:spcBef>
                <a:spcPts val="2400"/>
              </a:spcBef>
              <a:defRPr sz="2924"/>
            </a:pPr>
            <a:r>
              <a:t>Currently we are at a point where we have hammered through a majority of the A and AA issues so we have started to change focus to a by group/department focus.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Screen Shot 2017-10-24 at 9.44.38 PM.png" descr="Screen Shot 2017-10-24 at 9.44.38 PM.png"/>
          <p:cNvPicPr>
            <a:picLocks noChangeAspect="1"/>
          </p:cNvPicPr>
          <p:nvPr>
            <p:ph type="pic" idx="14"/>
          </p:nvPr>
        </p:nvPicPr>
        <p:blipFill>
          <a:blip r:embed="rId2">
            <a:extLst/>
          </a:blip>
          <a:srcRect l="21" t="0" r="35528" b="0"/>
          <a:stretch>
            <a:fillRect/>
          </a:stretch>
        </p:blipFill>
        <p:spPr>
          <a:prstGeom prst="rect">
            <a:avLst/>
          </a:prstGeom>
        </p:spPr>
      </p:pic>
      <p:sp>
        <p:nvSpPr>
          <p:cNvPr id="215" name="Accessibility for Page editors"/>
          <p:cNvSpPr txBox="1"/>
          <p:nvPr>
            <p:ph type="title"/>
          </p:nvPr>
        </p:nvSpPr>
        <p:spPr>
          <a:prstGeom prst="rect">
            <a:avLst/>
          </a:prstGeom>
        </p:spPr>
        <p:txBody>
          <a:bodyPr/>
          <a:lstStyle>
            <a:lvl1pPr defTabSz="449833">
              <a:spcBef>
                <a:spcPts val="2100"/>
              </a:spcBef>
              <a:defRPr sz="4619"/>
            </a:lvl1pPr>
          </a:lstStyle>
          <a:p>
            <a:pPr/>
            <a:r>
              <a:t>Accessibility for Page editors</a:t>
            </a:r>
          </a:p>
        </p:txBody>
      </p:sp>
      <p:sp>
        <p:nvSpPr>
          <p:cNvPr id="216" name="Currently we include some accessibility pieces to our trainings.…"/>
          <p:cNvSpPr txBox="1"/>
          <p:nvPr>
            <p:ph type="body" sz="half" idx="1"/>
          </p:nvPr>
        </p:nvSpPr>
        <p:spPr>
          <a:prstGeom prst="rect">
            <a:avLst/>
          </a:prstGeom>
        </p:spPr>
        <p:txBody>
          <a:bodyPr/>
          <a:lstStyle/>
          <a:p>
            <a:pPr marL="400050" indent="-400050" defTabSz="525779">
              <a:spcBef>
                <a:spcPts val="2500"/>
              </a:spcBef>
              <a:defRPr sz="2520"/>
            </a:pPr>
            <a:r>
              <a:t>Currently we include some accessibility pieces to our trainings. </a:t>
            </a:r>
          </a:p>
          <a:p>
            <a:pPr lvl="1" marL="800100" indent="-400050" defTabSz="525779">
              <a:spcBef>
                <a:spcPts val="2500"/>
              </a:spcBef>
              <a:defRPr sz="2520"/>
            </a:pPr>
            <a:r>
              <a:t>Alt text for images</a:t>
            </a:r>
          </a:p>
          <a:p>
            <a:pPr lvl="1" marL="800100" indent="-400050" defTabSz="525779">
              <a:spcBef>
                <a:spcPts val="2500"/>
              </a:spcBef>
              <a:defRPr sz="2520"/>
            </a:pPr>
            <a:r>
              <a:t>Image best practices</a:t>
            </a:r>
          </a:p>
          <a:p>
            <a:pPr lvl="1" marL="800100" indent="-400050" defTabSz="525779">
              <a:spcBef>
                <a:spcPts val="2500"/>
              </a:spcBef>
              <a:defRPr sz="2520"/>
            </a:pPr>
            <a:r>
              <a:t>Link best practices</a:t>
            </a:r>
          </a:p>
          <a:p>
            <a:pPr marL="400050" indent="-400050" defTabSz="525779">
              <a:spcBef>
                <a:spcPts val="2500"/>
              </a:spcBef>
              <a:defRPr sz="2520"/>
            </a:pPr>
            <a:r>
              <a:t>We have a searchable web support portal that includes basic accessibility guidelines for web editors.</a:t>
            </a:r>
            <a:br/>
            <a:r>
              <a:rPr u="sng">
                <a:solidFill>
                  <a:schemeClr val="accent1"/>
                </a:solidFill>
                <a:hlinkClick r:id="rId3" invalidUrl="" action="" tgtFrame="" tooltip="" history="1" highlightClick="0" endSnd="0"/>
              </a:rPr>
              <a:t>https://unkwebservices.freshdesk.com/support/home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What’s Next?"/>
          <p:cNvSpPr txBox="1"/>
          <p:nvPr>
            <p:ph type="title"/>
          </p:nvPr>
        </p:nvSpPr>
        <p:spPr>
          <a:prstGeom prst="rect">
            <a:avLst/>
          </a:prstGeom>
        </p:spPr>
        <p:txBody>
          <a:bodyPr/>
          <a:lstStyle>
            <a:lvl1pPr defTabSz="467359">
              <a:spcBef>
                <a:spcPts val="2200"/>
              </a:spcBef>
              <a:defRPr sz="4800"/>
            </a:lvl1pPr>
          </a:lstStyle>
          <a:p>
            <a:pPr/>
            <a:r>
              <a:t>What’s Next?</a:t>
            </a:r>
          </a:p>
        </p:txBody>
      </p:sp>
      <p:sp>
        <p:nvSpPr>
          <p:cNvPr id="219" name="Next steps will be to give all our editors access to their respective groups within Siteimprove so they can begin to monitor and up keep their accessibility as well as quality assurance.…"/>
          <p:cNvSpPr txBox="1"/>
          <p:nvPr>
            <p:ph type="body" idx="1"/>
          </p:nvPr>
        </p:nvSpPr>
        <p:spPr>
          <a:prstGeom prst="rect">
            <a:avLst/>
          </a:prstGeom>
        </p:spPr>
        <p:txBody>
          <a:bodyPr/>
          <a:lstStyle/>
          <a:p>
            <a:pPr marL="297815" indent="-297815" defTabSz="391414">
              <a:spcBef>
                <a:spcPts val="1800"/>
              </a:spcBef>
              <a:defRPr sz="2278"/>
            </a:pPr>
            <a:r>
              <a:t>Next steps will be to give all our editors access to their respective groups within Siteimprove so they can begin to monitor and up keep their accessibility as well as quality assurance.</a:t>
            </a:r>
          </a:p>
          <a:p>
            <a:pPr marL="297815" indent="-297815" defTabSz="391414">
              <a:spcBef>
                <a:spcPts val="1800"/>
              </a:spcBef>
              <a:defRPr sz="2278"/>
            </a:pPr>
            <a:r>
              <a:t>We are also going to require that any new department editors take the accessibility certification through Siteimprove before they will be granted access to edit their department webpages. This will be in addition to the mandatory website editor training.</a:t>
            </a:r>
          </a:p>
          <a:p>
            <a:pPr marL="297815" indent="-297815" defTabSz="391414">
              <a:spcBef>
                <a:spcPts val="1800"/>
              </a:spcBef>
              <a:defRPr sz="2278"/>
            </a:pPr>
            <a:r>
              <a:t>We also plan to require all existing editors to take accessibility certification.</a:t>
            </a:r>
          </a:p>
          <a:p>
            <a:pPr marL="297815" indent="-297815" defTabSz="391414">
              <a:spcBef>
                <a:spcPts val="1800"/>
              </a:spcBef>
              <a:defRPr sz="2278"/>
            </a:pPr>
            <a:r>
              <a:t>Continue to monitor the entire websites accessibility</a:t>
            </a:r>
          </a:p>
          <a:p>
            <a:pPr marL="297815" indent="-297815" defTabSz="391414">
              <a:spcBef>
                <a:spcPts val="1800"/>
              </a:spcBef>
              <a:defRPr sz="2278"/>
            </a:pPr>
            <a:r>
              <a:t>In this monitoring we will monitor by department to see who our worst offenders are and follow up with them with the necessary training to prevent issues in the future.</a:t>
            </a:r>
          </a:p>
          <a:p>
            <a:pPr marL="297815" indent="-297815" defTabSz="391414">
              <a:spcBef>
                <a:spcPts val="1800"/>
              </a:spcBef>
              <a:defRPr sz="2278"/>
            </a:pPr>
            <a:r>
              <a:t>In future redesigns we will thoroughly evaluate accessibility before implementing the design to prevent any technical accessibility issues.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Questions?"/>
          <p:cNvSpPr txBox="1"/>
          <p:nvPr>
            <p:ph type="title"/>
          </p:nvPr>
        </p:nvSpPr>
        <p:spPr>
          <a:prstGeom prst="rect">
            <a:avLst/>
          </a:prstGeom>
        </p:spPr>
        <p:txBody>
          <a:bodyPr/>
          <a:lstStyle/>
          <a:p>
            <a:pPr/>
            <a:r>
              <a:t>Questions?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good morning"/>
          <p:cNvSpPr txBox="1"/>
          <p:nvPr>
            <p:ph type="title"/>
          </p:nvPr>
        </p:nvSpPr>
        <p:spPr>
          <a:prstGeom prst="rect">
            <a:avLst/>
          </a:prstGeom>
        </p:spPr>
        <p:txBody>
          <a:bodyPr/>
          <a:lstStyle>
            <a:lvl1pPr defTabSz="467359">
              <a:spcBef>
                <a:spcPts val="2200"/>
              </a:spcBef>
              <a:defRPr sz="4800"/>
            </a:lvl1pPr>
          </a:lstStyle>
          <a:p>
            <a:pPr/>
            <a:r>
              <a:t>good morning</a:t>
            </a:r>
          </a:p>
        </p:txBody>
      </p:sp>
      <p:pic>
        <p:nvPicPr>
          <p:cNvPr id="171" name="IMG_3178.MOV" descr="IMG_3178.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57199" y="2273300"/>
            <a:ext cx="11878414" cy="668160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68333" fill="hold"/>
                                        <p:tgtEl>
                                          <p:spTgt spid="17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Introduction"/>
          <p:cNvSpPr txBox="1"/>
          <p:nvPr>
            <p:ph type="title"/>
          </p:nvPr>
        </p:nvSpPr>
        <p:spPr>
          <a:prstGeom prst="rect">
            <a:avLst/>
          </a:prstGeom>
        </p:spPr>
        <p:txBody>
          <a:bodyPr/>
          <a:lstStyle>
            <a:lvl1pPr defTabSz="467359">
              <a:spcBef>
                <a:spcPts val="2200"/>
              </a:spcBef>
              <a:defRPr sz="4800"/>
            </a:lvl1pPr>
          </a:lstStyle>
          <a:p>
            <a:pPr/>
            <a:r>
              <a:t>Introduction</a:t>
            </a:r>
          </a:p>
        </p:txBody>
      </p:sp>
      <p:sp>
        <p:nvSpPr>
          <p:cNvPr id="174" name="Thane Webb webbtm@unk.edu…"/>
          <p:cNvSpPr txBox="1"/>
          <p:nvPr>
            <p:ph type="body" idx="1"/>
          </p:nvPr>
        </p:nvSpPr>
        <p:spPr>
          <a:prstGeom prst="rect">
            <a:avLst/>
          </a:prstGeom>
        </p:spPr>
        <p:txBody>
          <a:bodyPr/>
          <a:lstStyle/>
          <a:p>
            <a:pPr/>
            <a:r>
              <a:t>Thane Webb</a:t>
            </a:r>
            <a:br/>
            <a:r>
              <a:rPr u="sng">
                <a:solidFill>
                  <a:schemeClr val="accent1"/>
                </a:solidFill>
                <a:hlinkClick r:id="rId2" invalidUrl="" action="" tgtFrame="" tooltip="" history="1" highlightClick="0" endSnd="0"/>
              </a:rPr>
              <a:t>webbtm@unk.edu</a:t>
            </a:r>
          </a:p>
          <a:p>
            <a:pPr/>
            <a:r>
              <a:t>Web Services Coordinator for the University of Nebraska at Kearney</a:t>
            </a:r>
          </a:p>
          <a:p>
            <a:pPr/>
            <a:r>
              <a:t>Department of One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Introduction"/>
          <p:cNvSpPr txBox="1"/>
          <p:nvPr>
            <p:ph type="body" idx="13"/>
          </p:nvPr>
        </p:nvSpPr>
        <p:spPr>
          <a:prstGeom prst="rect">
            <a:avLst/>
          </a:prstGeom>
        </p:spPr>
        <p:txBody>
          <a:bodyPr/>
          <a:lstStyle/>
          <a:p>
            <a:pPr/>
            <a:r>
              <a:t>Introduction</a:t>
            </a:r>
          </a:p>
        </p:txBody>
      </p:sp>
      <p:sp>
        <p:nvSpPr>
          <p:cNvPr id="177" name="when you here accessibility"/>
          <p:cNvSpPr txBox="1"/>
          <p:nvPr>
            <p:ph type="title"/>
          </p:nvPr>
        </p:nvSpPr>
        <p:spPr>
          <a:prstGeom prst="rect">
            <a:avLst/>
          </a:prstGeom>
        </p:spPr>
        <p:txBody>
          <a:bodyPr/>
          <a:lstStyle>
            <a:lvl1pPr defTabSz="467359">
              <a:spcBef>
                <a:spcPts val="2200"/>
              </a:spcBef>
              <a:defRPr sz="4800"/>
            </a:lvl1pPr>
          </a:lstStyle>
          <a:p>
            <a:pPr/>
            <a:r>
              <a:t>when you here accessibility</a:t>
            </a:r>
          </a:p>
        </p:txBody>
      </p:sp>
      <p:sp>
        <p:nvSpPr>
          <p:cNvPr id="178" name="Invokes a lot of reactions. Primarily negative…"/>
          <p:cNvSpPr txBox="1"/>
          <p:nvPr>
            <p:ph type="body" idx="1"/>
          </p:nvPr>
        </p:nvSpPr>
        <p:spPr>
          <a:prstGeom prst="rect">
            <a:avLst/>
          </a:prstGeom>
        </p:spPr>
        <p:txBody>
          <a:bodyPr/>
          <a:lstStyle/>
          <a:p>
            <a:pPr/>
            <a:r>
              <a:t>Invokes a lot of reactions. Primarily negative</a:t>
            </a:r>
          </a:p>
          <a:p>
            <a:pPr/>
            <a:r>
              <a:t>Mainly because people see it as a daunting task but a necessary one</a:t>
            </a:r>
          </a:p>
          <a:p>
            <a:pPr/>
            <a:r>
              <a:t>Accessibility is becoming an even higher priority with the current push in government regulations coming in January 2018.</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Introduction"/>
          <p:cNvSpPr txBox="1"/>
          <p:nvPr>
            <p:ph type="body" idx="13"/>
          </p:nvPr>
        </p:nvSpPr>
        <p:spPr>
          <a:prstGeom prst="rect">
            <a:avLst/>
          </a:prstGeom>
        </p:spPr>
        <p:txBody>
          <a:bodyPr/>
          <a:lstStyle/>
          <a:p>
            <a:pPr/>
            <a:r>
              <a:t>Introduction</a:t>
            </a:r>
          </a:p>
        </p:txBody>
      </p:sp>
      <p:sp>
        <p:nvSpPr>
          <p:cNvPr id="181" name="section 508 changes"/>
          <p:cNvSpPr txBox="1"/>
          <p:nvPr>
            <p:ph type="title"/>
          </p:nvPr>
        </p:nvSpPr>
        <p:spPr>
          <a:prstGeom prst="rect">
            <a:avLst/>
          </a:prstGeom>
        </p:spPr>
        <p:txBody>
          <a:bodyPr/>
          <a:lstStyle>
            <a:lvl1pPr defTabSz="467359">
              <a:spcBef>
                <a:spcPts val="2200"/>
              </a:spcBef>
              <a:defRPr sz="4800"/>
            </a:lvl1pPr>
          </a:lstStyle>
          <a:p>
            <a:pPr/>
            <a:r>
              <a:t>section 508 changes</a:t>
            </a:r>
          </a:p>
        </p:txBody>
      </p:sp>
      <p:sp>
        <p:nvSpPr>
          <p:cNvPr id="182" name="If you are not aware on January 18, 2017 section 508 of the Rehabilitation Act of 1973 was updated requiring that websites for Federal Agencies meet WICAG guidelines.  This doesn’t directly effect most of us but requiring these guidelines for federal agencies means that mandating it for education websites probably isn’t far behind."/>
          <p:cNvSpPr txBox="1"/>
          <p:nvPr>
            <p:ph type="body" idx="1"/>
          </p:nvPr>
        </p:nvSpPr>
        <p:spPr>
          <a:prstGeom prst="rect">
            <a:avLst/>
          </a:prstGeom>
        </p:spPr>
        <p:txBody>
          <a:bodyPr/>
          <a:lstStyle>
            <a:lvl1pPr marL="0" indent="0">
              <a:buClrTx/>
              <a:buSzTx/>
              <a:buFontTx/>
              <a:buNone/>
            </a:lvl1pPr>
          </a:lstStyle>
          <a:p>
            <a:pPr/>
            <a:r>
              <a:t>If you are not aware on January 18, 2017 section 508 of the Rehabilitation Act of 1973 was updated requiring that websites for Federal Agencies meet WICAG guidelines.  This doesn’t directly effect most of us but requiring these guidelines for federal agencies means that mandating it for education websites probably isn’t far behind.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My view of accessibility"/>
          <p:cNvSpPr txBox="1"/>
          <p:nvPr>
            <p:ph type="title"/>
          </p:nvPr>
        </p:nvSpPr>
        <p:spPr>
          <a:prstGeom prst="rect">
            <a:avLst/>
          </a:prstGeom>
        </p:spPr>
        <p:txBody>
          <a:bodyPr/>
          <a:lstStyle>
            <a:lvl1pPr defTabSz="467359">
              <a:spcBef>
                <a:spcPts val="2200"/>
              </a:spcBef>
              <a:defRPr sz="4800"/>
            </a:lvl1pPr>
          </a:lstStyle>
          <a:p>
            <a:pPr/>
            <a:r>
              <a:t>My view of accessibility</a:t>
            </a:r>
          </a:p>
        </p:txBody>
      </p:sp>
      <p:sp>
        <p:nvSpPr>
          <p:cNvPr id="185" name="I used to have the reaction to Accessibility as if it were a dirty word. However, after doing a lot of work on accessibility in the last year I found that it doesn’t have to be.…"/>
          <p:cNvSpPr txBox="1"/>
          <p:nvPr>
            <p:ph type="body" idx="1"/>
          </p:nvPr>
        </p:nvSpPr>
        <p:spPr>
          <a:prstGeom prst="rect">
            <a:avLst/>
          </a:prstGeom>
        </p:spPr>
        <p:txBody>
          <a:bodyPr/>
          <a:lstStyle/>
          <a:p>
            <a:pPr/>
            <a:r>
              <a:t>I used to have the reaction to Accessibility as if it were a dirty word. However, after doing a lot of work on accessibility in the last year I found that it doesn’t have to be.</a:t>
            </a:r>
          </a:p>
          <a:p>
            <a:pPr/>
            <a:r>
              <a:t>I found a great tool to help. I have learned a lot more about the subject. I found that accessibility isn’t just about helping viewers with disabilities it helps everyone. Not only does it help everyone but it also has a large effect on search engine optimization.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Key takeaways"/>
          <p:cNvSpPr txBox="1"/>
          <p:nvPr>
            <p:ph type="title"/>
          </p:nvPr>
        </p:nvSpPr>
        <p:spPr>
          <a:prstGeom prst="rect">
            <a:avLst/>
          </a:prstGeom>
        </p:spPr>
        <p:txBody>
          <a:bodyPr/>
          <a:lstStyle>
            <a:lvl1pPr defTabSz="467359">
              <a:spcBef>
                <a:spcPts val="2200"/>
              </a:spcBef>
              <a:defRPr sz="4800"/>
            </a:lvl1pPr>
          </a:lstStyle>
          <a:p>
            <a:pPr/>
            <a:r>
              <a:t>Key takeaways</a:t>
            </a:r>
          </a:p>
        </p:txBody>
      </p:sp>
      <p:sp>
        <p:nvSpPr>
          <p:cNvPr id="188" name="Find a good software or tool to help with accessibility…"/>
          <p:cNvSpPr txBox="1"/>
          <p:nvPr>
            <p:ph type="body" idx="1"/>
          </p:nvPr>
        </p:nvSpPr>
        <p:spPr>
          <a:prstGeom prst="rect">
            <a:avLst/>
          </a:prstGeom>
        </p:spPr>
        <p:txBody>
          <a:bodyPr/>
          <a:lstStyle/>
          <a:p>
            <a:pPr marL="337820" indent="-337820" defTabSz="443991">
              <a:spcBef>
                <a:spcPts val="2100"/>
              </a:spcBef>
              <a:defRPr sz="2584"/>
            </a:pPr>
            <a:r>
              <a:t>Find a good software or tool to help with accessibility</a:t>
            </a:r>
          </a:p>
          <a:p>
            <a:pPr marL="337820" indent="-337820" defTabSz="443991">
              <a:spcBef>
                <a:spcPts val="2100"/>
              </a:spcBef>
              <a:defRPr sz="2584"/>
            </a:pPr>
            <a:r>
              <a:t>Realize and become comfortable with the fact that accessibility isn’t going to be achieved over night </a:t>
            </a:r>
          </a:p>
          <a:p>
            <a:pPr marL="337820" indent="-337820" defTabSz="443991">
              <a:spcBef>
                <a:spcPts val="2100"/>
              </a:spcBef>
              <a:defRPr sz="2584"/>
            </a:pPr>
            <a:r>
              <a:t>Understand that Accessibility is an ongoing process not a one time task.</a:t>
            </a:r>
          </a:p>
          <a:p>
            <a:pPr marL="337820" indent="-337820" defTabSz="443991">
              <a:spcBef>
                <a:spcPts val="2100"/>
              </a:spcBef>
              <a:defRPr sz="2584"/>
            </a:pPr>
            <a:r>
              <a:t>Accessibility doesn’t have to be your 24/7 focus.</a:t>
            </a:r>
          </a:p>
          <a:p>
            <a:pPr marL="337820" indent="-337820" defTabSz="443991">
              <a:spcBef>
                <a:spcPts val="2100"/>
              </a:spcBef>
              <a:defRPr sz="2584"/>
            </a:pPr>
            <a:r>
              <a:t>The biggest thing that I figured out is don’t look at accessibility in it’s entirety. Look at it in manageable chunks. </a:t>
            </a:r>
          </a:p>
          <a:p>
            <a:pPr lvl="1" marL="675640" indent="-337820" defTabSz="443991">
              <a:spcBef>
                <a:spcPts val="1300"/>
              </a:spcBef>
              <a:defRPr sz="2128"/>
            </a:pPr>
            <a:r>
              <a:t>By Issue Type (technical, content editor, etc)</a:t>
            </a:r>
          </a:p>
          <a:p>
            <a:pPr lvl="1" marL="675640" indent="-337820" defTabSz="443991">
              <a:spcBef>
                <a:spcPts val="1300"/>
              </a:spcBef>
              <a:defRPr sz="2128"/>
            </a:pPr>
            <a:r>
              <a:t>By Department or Group</a:t>
            </a:r>
          </a:p>
          <a:p>
            <a:pPr lvl="1" marL="675640" indent="-337820" defTabSz="443991">
              <a:spcBef>
                <a:spcPts val="1300"/>
              </a:spcBef>
              <a:defRPr sz="2128"/>
            </a:pPr>
            <a:r>
              <a:t>By Importance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Screen Shot 2017-10-24 at 9.31.28 AM.png" descr="Screen Shot 2017-10-24 at 9.31.28 AM.png"/>
          <p:cNvPicPr>
            <a:picLocks noChangeAspect="1"/>
          </p:cNvPicPr>
          <p:nvPr>
            <p:ph type="pic" idx="14"/>
          </p:nvPr>
        </p:nvPicPr>
        <p:blipFill>
          <a:blip r:embed="rId2">
            <a:extLst/>
          </a:blip>
          <a:srcRect l="0" t="38" r="0" b="38"/>
          <a:stretch>
            <a:fillRect/>
          </a:stretch>
        </p:blipFill>
        <p:spPr>
          <a:prstGeom prst="rect">
            <a:avLst/>
          </a:prstGeom>
        </p:spPr>
      </p:pic>
      <p:sp>
        <p:nvSpPr>
          <p:cNvPr id="191" name="accessibility software / Tools"/>
          <p:cNvSpPr txBox="1"/>
          <p:nvPr>
            <p:ph type="title"/>
          </p:nvPr>
        </p:nvSpPr>
        <p:spPr>
          <a:prstGeom prst="rect">
            <a:avLst/>
          </a:prstGeom>
        </p:spPr>
        <p:txBody>
          <a:bodyPr/>
          <a:lstStyle>
            <a:lvl1pPr defTabSz="449833">
              <a:spcBef>
                <a:spcPts val="2100"/>
              </a:spcBef>
              <a:defRPr sz="4619"/>
            </a:lvl1pPr>
          </a:lstStyle>
          <a:p>
            <a:pPr/>
            <a:r>
              <a:t>accessibility software / Tools</a:t>
            </a:r>
          </a:p>
        </p:txBody>
      </p:sp>
      <p:sp>
        <p:nvSpPr>
          <p:cNvPr id="192" name="I think finding a good system or tool to use is huge in getting your site accessible and maintaining it.…"/>
          <p:cNvSpPr txBox="1"/>
          <p:nvPr>
            <p:ph type="body" sz="half" idx="1"/>
          </p:nvPr>
        </p:nvSpPr>
        <p:spPr>
          <a:prstGeom prst="rect">
            <a:avLst/>
          </a:prstGeom>
        </p:spPr>
        <p:txBody>
          <a:bodyPr/>
          <a:lstStyle/>
          <a:p>
            <a:pPr marL="0" indent="0" defTabSz="549148">
              <a:spcBef>
                <a:spcPts val="2600"/>
              </a:spcBef>
              <a:buClrTx/>
              <a:buSzTx/>
              <a:buFontTx/>
              <a:buNone/>
              <a:defRPr sz="2632"/>
            </a:pPr>
            <a:r>
              <a:t>I think finding a good system or tool to use is huge in getting your site accessible and maintaining it. </a:t>
            </a:r>
          </a:p>
          <a:p>
            <a:pPr marL="344095" indent="-344095" defTabSz="549148">
              <a:spcBef>
                <a:spcPts val="2600"/>
              </a:spcBef>
              <a:buChar char="‣"/>
              <a:defRPr sz="2632"/>
            </a:pPr>
            <a:r>
              <a:t>We started with free tools </a:t>
            </a:r>
          </a:p>
          <a:p>
            <a:pPr lvl="1" marL="761925" indent="-344095" defTabSz="549148">
              <a:spcBef>
                <a:spcPts val="2600"/>
              </a:spcBef>
              <a:buClrTx/>
              <a:buSzPct val="40000"/>
              <a:buFontTx/>
              <a:buBlip>
                <a:blip r:embed="rId3"/>
              </a:buBlip>
              <a:defRPr sz="2632"/>
            </a:pPr>
            <a:r>
              <a:rPr u="sng">
                <a:solidFill>
                  <a:schemeClr val="accent1"/>
                </a:solidFill>
                <a:hlinkClick r:id="rId4" invalidUrl="" action="" tgtFrame="" tooltip="" history="1" highlightClick="0" endSnd="0"/>
              </a:rPr>
              <a:t>https://www.w3.org/WAI/ER/tools/</a:t>
            </a:r>
          </a:p>
          <a:p>
            <a:pPr marL="344095" indent="-344095" defTabSz="549148">
              <a:spcBef>
                <a:spcPts val="2600"/>
              </a:spcBef>
              <a:buChar char="‣"/>
              <a:defRPr sz="2632"/>
            </a:pPr>
            <a:r>
              <a:t>Have to be run on individual pages</a:t>
            </a:r>
          </a:p>
          <a:p>
            <a:pPr marL="344095" indent="-344095" defTabSz="549148">
              <a:spcBef>
                <a:spcPts val="2600"/>
              </a:spcBef>
              <a:buChar char="‣"/>
              <a:defRPr sz="2632"/>
            </a:pPr>
            <a:r>
              <a:t>Deciphering what you needed to fix based on the reports was difficult. Also the reports never told you why these things were an issue.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accessibility software / Tools"/>
          <p:cNvSpPr txBox="1"/>
          <p:nvPr>
            <p:ph type="body" idx="13"/>
          </p:nvPr>
        </p:nvSpPr>
        <p:spPr>
          <a:prstGeom prst="rect">
            <a:avLst/>
          </a:prstGeom>
        </p:spPr>
        <p:txBody>
          <a:bodyPr/>
          <a:lstStyle/>
          <a:p>
            <a:pPr/>
            <a:r>
              <a:t>accessibility software / Tools</a:t>
            </a:r>
          </a:p>
        </p:txBody>
      </p:sp>
      <p:pic>
        <p:nvPicPr>
          <p:cNvPr id="195" name="Screen Shot 2017-10-24 at 9.40.19 AM.png" descr="Screen Shot 2017-10-24 at 9.40.19 AM.png"/>
          <p:cNvPicPr>
            <a:picLocks noChangeAspect="1"/>
          </p:cNvPicPr>
          <p:nvPr>
            <p:ph type="pic" idx="14"/>
          </p:nvPr>
        </p:nvPicPr>
        <p:blipFill>
          <a:blip r:embed="rId2">
            <a:extLst/>
          </a:blip>
          <a:srcRect l="0" t="165" r="0" b="20358"/>
          <a:stretch>
            <a:fillRect/>
          </a:stretch>
        </p:blipFill>
        <p:spPr>
          <a:prstGeom prst="rect">
            <a:avLst/>
          </a:prstGeom>
        </p:spPr>
      </p:pic>
      <p:sp>
        <p:nvSpPr>
          <p:cNvPr id="196" name="Siteimprove"/>
          <p:cNvSpPr txBox="1"/>
          <p:nvPr>
            <p:ph type="title"/>
          </p:nvPr>
        </p:nvSpPr>
        <p:spPr>
          <a:prstGeom prst="rect">
            <a:avLst/>
          </a:prstGeom>
        </p:spPr>
        <p:txBody>
          <a:bodyPr/>
          <a:lstStyle>
            <a:lvl1pPr defTabSz="467359">
              <a:spcBef>
                <a:spcPts val="2200"/>
              </a:spcBef>
              <a:defRPr sz="4800"/>
            </a:lvl1pPr>
          </a:lstStyle>
          <a:p>
            <a:pPr/>
            <a:r>
              <a:t>Siteimprove</a:t>
            </a:r>
          </a:p>
        </p:txBody>
      </p:sp>
      <p:sp>
        <p:nvSpPr>
          <p:cNvPr id="197" name="We were fortunate in having a little money leftover from one time funds for our website redesign and with that we purchased Siteimprove.…"/>
          <p:cNvSpPr txBox="1"/>
          <p:nvPr>
            <p:ph type="body" sz="half" idx="1"/>
          </p:nvPr>
        </p:nvSpPr>
        <p:spPr>
          <a:prstGeom prst="rect">
            <a:avLst/>
          </a:prstGeom>
        </p:spPr>
        <p:txBody>
          <a:bodyPr/>
          <a:lstStyle/>
          <a:p>
            <a:pPr marL="328929" indent="-328929" defTabSz="432308">
              <a:spcBef>
                <a:spcPts val="2000"/>
              </a:spcBef>
              <a:defRPr sz="2072"/>
            </a:pPr>
            <a:r>
              <a:t>We were fortunate in having a little money leftover from one time funds for our website redesign and with that we purchased Siteimprove.</a:t>
            </a:r>
          </a:p>
          <a:p>
            <a:pPr marL="328929" indent="-328929" defTabSz="432308">
              <a:spcBef>
                <a:spcPts val="2000"/>
              </a:spcBef>
              <a:defRPr sz="2072"/>
            </a:pPr>
            <a:r>
              <a:t>Siteimprove has been amazing it is a one stop shop for all of our website monitoring. </a:t>
            </a:r>
          </a:p>
          <a:p>
            <a:pPr lvl="1" marL="657859" indent="-328929" defTabSz="432308">
              <a:spcBef>
                <a:spcPts val="2000"/>
              </a:spcBef>
              <a:defRPr sz="2072"/>
            </a:pPr>
            <a:r>
              <a:t>check and maintain Accessibility</a:t>
            </a:r>
          </a:p>
          <a:p>
            <a:pPr lvl="1" marL="657859" indent="-328929" defTabSz="432308">
              <a:spcBef>
                <a:spcPts val="2000"/>
              </a:spcBef>
              <a:defRPr sz="2072"/>
            </a:pPr>
            <a:r>
              <a:t>quality issues (broken links, misspellings, etc)</a:t>
            </a:r>
          </a:p>
          <a:p>
            <a:pPr lvl="1" marL="657859" indent="-328929" defTabSz="432308">
              <a:spcBef>
                <a:spcPts val="2000"/>
              </a:spcBef>
              <a:defRPr sz="2072"/>
            </a:pPr>
            <a:r>
              <a:t>search engine optimization</a:t>
            </a:r>
          </a:p>
          <a:p>
            <a:pPr lvl="1" marL="657859" indent="-328929" defTabSz="432308">
              <a:spcBef>
                <a:spcPts val="2000"/>
              </a:spcBef>
              <a:defRPr sz="2072"/>
            </a:pPr>
            <a:r>
              <a:t>readability</a:t>
            </a:r>
          </a:p>
          <a:p>
            <a:pPr lvl="1" marL="657859" indent="-328929" defTabSz="432308">
              <a:spcBef>
                <a:spcPts val="2000"/>
              </a:spcBef>
              <a:defRPr sz="2072"/>
            </a:pPr>
            <a:r>
              <a:t>Focus  currently on Accessibility and Quality assurance, but our next goal is SEO.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